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405" r:id="rId2"/>
    <p:sldId id="413" r:id="rId3"/>
    <p:sldId id="409" r:id="rId4"/>
    <p:sldId id="406" r:id="rId5"/>
    <p:sldId id="408" r:id="rId6"/>
    <p:sldId id="399" r:id="rId7"/>
    <p:sldId id="410" r:id="rId8"/>
    <p:sldId id="411" r:id="rId9"/>
    <p:sldId id="412" r:id="rId10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  <a:srgbClr val="808080"/>
    <a:srgbClr val="EAEAEA"/>
    <a:srgbClr val="CC3300"/>
    <a:srgbClr val="CCFFCC"/>
    <a:srgbClr val="FF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6422" autoAdjust="0"/>
  </p:normalViewPr>
  <p:slideViewPr>
    <p:cSldViewPr snapToGrid="0">
      <p:cViewPr varScale="1">
        <p:scale>
          <a:sx n="107" d="100"/>
          <a:sy n="107" d="100"/>
        </p:scale>
        <p:origin x="11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412" y="-78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/>
            </a:lvl1pPr>
          </a:lstStyle>
          <a:p>
            <a:pPr>
              <a:defRPr/>
            </a:pPr>
            <a:r>
              <a:rPr lang="en-US"/>
              <a:t>IT Division Meeting 7/12/06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r>
              <a:rPr lang="en-US"/>
              <a:t>IT Update, FY06 &amp; 07 Goals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/>
            </a:lvl1pPr>
          </a:lstStyle>
          <a:p>
            <a:pPr>
              <a:defRPr/>
            </a:pPr>
            <a:r>
              <a:rPr lang="en-US"/>
              <a:t>Tom Lynch, VPIT/CIO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058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84630A0E-E1A1-465D-BC68-E0EC516A7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174" name="Picture 6" descr="Monogram_B&amp;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1650" y="8783638"/>
            <a:ext cx="88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058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FFFC11DA-51C0-4C21-AEF0-CE188A6E3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4" name="Picture 8" descr="Monogram_B&amp;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1650" y="8783638"/>
            <a:ext cx="88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Worcester Polytechnic Institute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7BC71-8DDD-440B-8F8B-E7C657B31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19431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38"/>
            <a:ext cx="56769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Worcester Polytechnic Institute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159A-0A2C-45F3-AB4F-65F93F12A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600200"/>
            <a:ext cx="381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81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Worcester Polytechnic Institute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24BB0-B50C-4590-9D91-79BB63014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eyWatermark-2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185590" y="2981885"/>
            <a:ext cx="3958410" cy="38761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6858000" cy="1524000"/>
          </a:xfrm>
        </p:spPr>
        <p:txBody>
          <a:bodyPr>
            <a:noAutofit/>
          </a:bodyPr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41648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2743200" cy="889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0250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Worcester Polytechnic Institute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A08D2-6CE1-4AB2-8614-3416DED2C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Worcester Polytechnic Institute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4A3E1-07FF-46B2-A66D-8DE906141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Worcester Polytechnic Institute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5703E-E5F2-4A57-9B09-1274BF34C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Worcester Polytechnic Institute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6A0F6-9290-4161-9764-15F3173AC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Worcester Polytechnic Institute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225FC-F1CD-4325-8A8B-A77199727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Worcester Polytechnic Institute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BFDEE-E0E0-40D4-9A51-D483CF52F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Worcester Polytechnic Institute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18DC8-DCAA-4B91-899B-76DF32EC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Worcester Polytechnic Institute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97C36-E242-438E-86E2-B9E326F8E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2863"/>
            <a:ext cx="5076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Worcester Polytechnic Institute</a:t>
            </a:r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563880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b="1">
                <a:latin typeface="Times New Roman" pitchFamily="18" charset="0"/>
              </a:defRPr>
            </a:lvl1pPr>
          </a:lstStyle>
          <a:p>
            <a:pPr>
              <a:defRPr/>
            </a:pPr>
            <a:fld id="{2EE7AE6D-906D-4B26-AA03-75939DCCD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44980" y="2133600"/>
            <a:ext cx="8610600" cy="1676400"/>
          </a:xfrm>
          <a:effectLst>
            <a:outerShdw dist="1796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Research Data Challenges and Opportunities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endParaRPr lang="en-US" altLang="en-US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75571" y="3810000"/>
            <a:ext cx="6858000" cy="990600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Sia</a:t>
            </a:r>
            <a:r>
              <a:rPr lang="en-US" sz="1600" dirty="0" smtClean="0"/>
              <a:t> Najafi</a:t>
            </a:r>
          </a:p>
          <a:p>
            <a:r>
              <a:rPr lang="en-US" sz="1600" dirty="0" smtClean="0"/>
              <a:t>Executive Director Academic Research Computing </a:t>
            </a:r>
          </a:p>
          <a:p>
            <a:r>
              <a:rPr lang="en-US" sz="1600" dirty="0" smtClean="0"/>
              <a:t>Worcester Polytechnic Institute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64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Worcester Polytechnic Institute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8225FC-F1CD-4325-8A8B-A771997274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02" y="1"/>
            <a:ext cx="7463064" cy="598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86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Worcester Polytechnic Institute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8225FC-F1CD-4325-8A8B-A771997274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11263" y="468313"/>
            <a:ext cx="695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990000"/>
                </a:solidFill>
                <a:cs typeface="Arial" charset="0"/>
              </a:rPr>
              <a:t>Research Data Management</a:t>
            </a:r>
            <a:endParaRPr lang="en-US" sz="3200" b="1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28700" y="1562100"/>
            <a:ext cx="773430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00" b="1" dirty="0" smtClean="0"/>
              <a:t>Where we were 10 years ago….</a:t>
            </a:r>
            <a:r>
              <a:rPr lang="en-US" sz="1900" b="1" dirty="0"/>
              <a:t>l</a:t>
            </a:r>
            <a:r>
              <a:rPr lang="en-US" sz="1900" b="1" dirty="0" smtClean="0"/>
              <a:t>ife was much simpler</a:t>
            </a:r>
            <a:endParaRPr lang="en-US" sz="1900" dirty="0" smtClean="0"/>
          </a:p>
          <a:p>
            <a:pPr marL="914400" lvl="1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1900" dirty="0" smtClean="0"/>
              <a:t>Well understood sources and types of research data</a:t>
            </a:r>
          </a:p>
          <a:p>
            <a:pPr marL="914400" lvl="1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1900" dirty="0" smtClean="0"/>
              <a:t>Long practiced and established methods for backup and archiving</a:t>
            </a:r>
          </a:p>
          <a:p>
            <a:pPr marL="914400" lvl="1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1900" dirty="0" smtClean="0"/>
              <a:t>Lax federal guidelines on research data</a:t>
            </a:r>
          </a:p>
          <a:p>
            <a:pPr marL="914400" lvl="1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1900" dirty="0" smtClean="0"/>
              <a:t>Sharing research data done manually or at very rudimentary level online  (External/Internal Hard Drives, FTP Sites)</a:t>
            </a:r>
          </a:p>
        </p:txBody>
      </p:sp>
    </p:spTree>
    <p:extLst>
      <p:ext uri="{BB962C8B-B14F-4D97-AF65-F5344CB8AC3E}">
        <p14:creationId xmlns:p14="http://schemas.microsoft.com/office/powerpoint/2010/main" val="206858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Worcester Polytechnic Institute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8225FC-F1CD-4325-8A8B-A771997274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11263" y="468313"/>
            <a:ext cx="695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990000"/>
                </a:solidFill>
                <a:cs typeface="Arial" charset="0"/>
              </a:rPr>
              <a:t>Research Data Management</a:t>
            </a:r>
            <a:endParaRPr lang="en-US" sz="3200" b="1" dirty="0">
              <a:solidFill>
                <a:srgbClr val="990000"/>
              </a:solidFill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838" y="1500733"/>
            <a:ext cx="6108826" cy="39700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35633" y="5688825"/>
            <a:ext cx="33434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Patrick </a:t>
            </a:r>
            <a:r>
              <a:rPr lang="en-US" sz="1000" dirty="0" err="1" smtClean="0"/>
              <a:t>Cheesman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79983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Worcester Polytechnic Institute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8225FC-F1CD-4325-8A8B-A771997274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11263" y="468313"/>
            <a:ext cx="695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990000"/>
                </a:solidFill>
                <a:cs typeface="Arial" charset="0"/>
              </a:rPr>
              <a:t>Research Data Management</a:t>
            </a:r>
            <a:endParaRPr lang="en-US" sz="3200" b="1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28700" y="1562100"/>
            <a:ext cx="7734300" cy="462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00" b="1" dirty="0"/>
              <a:t>W</a:t>
            </a:r>
            <a:r>
              <a:rPr lang="en-US" sz="1900" b="1" dirty="0" smtClean="0"/>
              <a:t>here we were 5 years ago</a:t>
            </a:r>
            <a:r>
              <a:rPr lang="en-US" sz="1900" dirty="0" smtClean="0"/>
              <a:t> </a:t>
            </a:r>
          </a:p>
          <a:p>
            <a:pPr marL="914400" lvl="1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1900" dirty="0" smtClean="0"/>
              <a:t>NSF Data Management Guidelines (DMP) was a catalyst for change</a:t>
            </a:r>
          </a:p>
          <a:p>
            <a:pPr marL="914400" lvl="1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1900" dirty="0" smtClean="0"/>
              <a:t>Centralizing Research data storage and convincing faculty to adopt it </a:t>
            </a:r>
          </a:p>
          <a:p>
            <a:pPr marL="1371600" lvl="2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900" dirty="0" smtClean="0"/>
              <a:t>Minimum 2 TB of free enterprise level storage for every faculty</a:t>
            </a:r>
          </a:p>
          <a:p>
            <a:pPr marL="1371600" lvl="2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900" dirty="0" smtClean="0"/>
              <a:t>Hourly snapshot going back weeks</a:t>
            </a:r>
          </a:p>
          <a:p>
            <a:pPr marL="1371600" lvl="2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900" dirty="0" smtClean="0"/>
              <a:t>All data synched to a Disaster recovery site </a:t>
            </a:r>
          </a:p>
          <a:p>
            <a:pPr marL="1371600" lvl="2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900" dirty="0" smtClean="0"/>
              <a:t>Still Tape backup and Archiving</a:t>
            </a:r>
          </a:p>
          <a:p>
            <a:pPr marL="914400" lvl="1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1900" dirty="0" smtClean="0"/>
              <a:t>Collaboration tools for sharing large datasets (</a:t>
            </a:r>
            <a:r>
              <a:rPr lang="en-US" sz="1900" dirty="0" err="1"/>
              <a:t>O</a:t>
            </a:r>
            <a:r>
              <a:rPr lang="en-US" sz="1900" dirty="0" err="1" smtClean="0"/>
              <a:t>wncloud</a:t>
            </a:r>
            <a:r>
              <a:rPr lang="en-US" sz="1900" dirty="0" smtClean="0"/>
              <a:t>) with external collaborators </a:t>
            </a:r>
          </a:p>
        </p:txBody>
      </p:sp>
    </p:spTree>
    <p:extLst>
      <p:ext uri="{BB962C8B-B14F-4D97-AF65-F5344CB8AC3E}">
        <p14:creationId xmlns:p14="http://schemas.microsoft.com/office/powerpoint/2010/main" val="73707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Worcester Polytechnic Institute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8225FC-F1CD-4325-8A8B-A771997274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" name="Picture 3" descr="Research Data Management Plan Scott-Najaf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1" y="215900"/>
            <a:ext cx="7454900" cy="576214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Worcester Polytechnic Institute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8225FC-F1CD-4325-8A8B-A771997274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11263" y="468313"/>
            <a:ext cx="695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990000"/>
                </a:solidFill>
                <a:cs typeface="Arial" charset="0"/>
              </a:rPr>
              <a:t>Research Data Management</a:t>
            </a:r>
            <a:endParaRPr lang="en-US" sz="3200" b="1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58898" y="1387596"/>
            <a:ext cx="7752333" cy="681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00" b="1" dirty="0" smtClean="0"/>
              <a:t>Current state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1900" dirty="0" smtClean="0"/>
              <a:t>Explosion of data totally changed Research architecture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1900" dirty="0" smtClean="0"/>
              <a:t>Multi-tired storage</a:t>
            </a:r>
          </a:p>
          <a:p>
            <a:pPr marL="914400" lvl="1" indent="-457200" eaLnBrk="1" hangingPunct="1">
              <a:spcBef>
                <a:spcPct val="50000"/>
              </a:spcBef>
              <a:buFont typeface="+mj-lt"/>
              <a:buAutoNum type="alphaLcPeriod"/>
            </a:pPr>
            <a:r>
              <a:rPr lang="en-US" sz="1900" dirty="0"/>
              <a:t>DELL/EMC </a:t>
            </a:r>
            <a:r>
              <a:rPr lang="en-US" sz="1900" dirty="0" err="1"/>
              <a:t>Isilon</a:t>
            </a:r>
            <a:r>
              <a:rPr lang="en-US" sz="1900" dirty="0"/>
              <a:t> now only for gold standard of data protection</a:t>
            </a:r>
          </a:p>
          <a:p>
            <a:pPr marL="914400" lvl="1" indent="-457200" eaLnBrk="1" hangingPunct="1">
              <a:spcBef>
                <a:spcPct val="50000"/>
              </a:spcBef>
              <a:buFont typeface="+mj-lt"/>
              <a:buAutoNum type="alphaLcPeriod"/>
            </a:pPr>
            <a:r>
              <a:rPr lang="en-US" sz="1900" dirty="0" err="1"/>
              <a:t>Qumulo</a:t>
            </a:r>
            <a:r>
              <a:rPr lang="en-US" sz="1900" dirty="0"/>
              <a:t> for tier 2 and 3, High Performance Computing and storage for raw data sets mostly from instruments</a:t>
            </a:r>
          </a:p>
          <a:p>
            <a:pPr marL="914400" lvl="1" indent="-457200" eaLnBrk="1" hangingPunct="1">
              <a:spcBef>
                <a:spcPct val="50000"/>
              </a:spcBef>
              <a:buFont typeface="+mj-lt"/>
              <a:buAutoNum type="alphaLcPeriod"/>
            </a:pPr>
            <a:r>
              <a:rPr lang="en-US" sz="1900" dirty="0"/>
              <a:t>Gradually moving away from tape to object storage and cloud options for backup and archiving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1900" dirty="0" smtClean="0"/>
              <a:t>Data </a:t>
            </a:r>
            <a:r>
              <a:rPr lang="en-US" sz="1900" dirty="0"/>
              <a:t>analytics tools absolutely crucial for File movement and reporting (starfish)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endParaRPr lang="en-US" sz="1900" dirty="0" smtClean="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endParaRPr lang="en-US" sz="1900" dirty="0" smtClean="0"/>
          </a:p>
          <a:p>
            <a:pPr lvl="1" eaLnBrk="1" hangingPunct="1">
              <a:spcBef>
                <a:spcPct val="50000"/>
              </a:spcBef>
            </a:pPr>
            <a:endParaRPr lang="en-US" sz="1900" dirty="0" smtClean="0"/>
          </a:p>
          <a:p>
            <a:pPr marL="914400" lvl="1" indent="-457200" eaLnBrk="1" hangingPunct="1">
              <a:spcBef>
                <a:spcPct val="50000"/>
              </a:spcBef>
              <a:buFont typeface="+mj-lt"/>
              <a:buAutoNum type="alphaLcParenR"/>
            </a:pPr>
            <a:endParaRPr lang="en-US" sz="1900" dirty="0" smtClean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endParaRPr lang="en-US" sz="1900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150709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Worcester Polytechnic Institute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8225FC-F1CD-4325-8A8B-A771997274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11263" y="468313"/>
            <a:ext cx="695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990000"/>
                </a:solidFill>
                <a:cs typeface="Arial" charset="0"/>
              </a:rPr>
              <a:t>Research Data Management</a:t>
            </a:r>
            <a:endParaRPr lang="en-US" sz="3200" b="1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28700" y="1562100"/>
            <a:ext cx="7734300" cy="4039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00" b="1" dirty="0" smtClean="0"/>
              <a:t>Current challenges in sharing and access for Data Sciences, Health Delivery Institute and Controlled data</a:t>
            </a:r>
          </a:p>
          <a:p>
            <a:pPr marL="914400" lvl="1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1900" dirty="0" smtClean="0"/>
              <a:t>Sensitive Data from (VA, Dana Farber, Commercial Institutions, etc.).</a:t>
            </a:r>
          </a:p>
          <a:p>
            <a:pPr marL="1371600" lvl="2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900" dirty="0"/>
              <a:t>A</a:t>
            </a:r>
            <a:r>
              <a:rPr lang="en-US" sz="1900" dirty="0" smtClean="0"/>
              <a:t>ccess Control </a:t>
            </a:r>
          </a:p>
          <a:p>
            <a:pPr marL="1371600" lvl="2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900" dirty="0"/>
              <a:t>R</a:t>
            </a:r>
            <a:r>
              <a:rPr lang="en-US" sz="1900" dirty="0" smtClean="0"/>
              <a:t>etention and destruction </a:t>
            </a:r>
          </a:p>
          <a:p>
            <a:pPr marL="1371600" lvl="2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900" dirty="0"/>
              <a:t>E</a:t>
            </a:r>
            <a:r>
              <a:rPr lang="en-US" sz="1900" dirty="0" smtClean="0"/>
              <a:t>ncryption </a:t>
            </a:r>
          </a:p>
          <a:p>
            <a:pPr marL="1371600" lvl="2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900" dirty="0"/>
              <a:t>D</a:t>
            </a:r>
            <a:r>
              <a:rPr lang="en-US" sz="1900" dirty="0" smtClean="0"/>
              <a:t>elivery </a:t>
            </a:r>
          </a:p>
          <a:p>
            <a:pPr marL="1371600" lvl="2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900" dirty="0"/>
              <a:t>C</a:t>
            </a:r>
            <a:r>
              <a:rPr lang="en-US" sz="1900" dirty="0" smtClean="0"/>
              <a:t>ollaboration with external entities</a:t>
            </a:r>
          </a:p>
          <a:p>
            <a:pPr marL="1371600" lvl="2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900" dirty="0"/>
              <a:t>C</a:t>
            </a:r>
            <a:r>
              <a:rPr lang="en-US" sz="1900" dirty="0" smtClean="0"/>
              <a:t>ompliance</a:t>
            </a:r>
          </a:p>
        </p:txBody>
      </p:sp>
    </p:spTree>
    <p:extLst>
      <p:ext uri="{BB962C8B-B14F-4D97-AF65-F5344CB8AC3E}">
        <p14:creationId xmlns:p14="http://schemas.microsoft.com/office/powerpoint/2010/main" val="309490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Worcester Polytechnic Institute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8225FC-F1CD-4325-8A8B-A771997274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11263" y="468313"/>
            <a:ext cx="695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990000"/>
                </a:solidFill>
                <a:cs typeface="Arial" charset="0"/>
              </a:rPr>
              <a:t>Research Data Management</a:t>
            </a:r>
            <a:endParaRPr lang="en-US" sz="3200" b="1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28700" y="1562100"/>
            <a:ext cx="77343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00" b="1" dirty="0" smtClean="0"/>
              <a:t>Current work in Progress</a:t>
            </a:r>
            <a:endParaRPr lang="en-US" sz="1900" b="1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1900" dirty="0" smtClean="0"/>
              <a:t>Next generation collaboration tools</a:t>
            </a:r>
          </a:p>
          <a:p>
            <a:pPr marL="1371600" lvl="2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900" dirty="0" smtClean="0"/>
              <a:t>Code Management</a:t>
            </a:r>
          </a:p>
          <a:p>
            <a:pPr marL="1371600" lvl="2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900" dirty="0" smtClean="0"/>
              <a:t>File sharing</a:t>
            </a:r>
          </a:p>
          <a:p>
            <a:pPr marL="1371600" lvl="2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900" dirty="0" smtClean="0"/>
              <a:t>Shared Apps 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1900" dirty="0" smtClean="0"/>
              <a:t>Science DMZ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1900" dirty="0" smtClean="0"/>
              <a:t>Automated </a:t>
            </a:r>
            <a:r>
              <a:rPr lang="en-US" sz="1900" dirty="0" err="1" smtClean="0"/>
              <a:t>tiering</a:t>
            </a:r>
            <a:r>
              <a:rPr lang="en-US" sz="1900" dirty="0" smtClean="0"/>
              <a:t> of Research data (e.g. starfish) </a:t>
            </a:r>
          </a:p>
        </p:txBody>
      </p:sp>
    </p:spTree>
    <p:extLst>
      <p:ext uri="{BB962C8B-B14F-4D97-AF65-F5344CB8AC3E}">
        <p14:creationId xmlns:p14="http://schemas.microsoft.com/office/powerpoint/2010/main" val="12974079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0C0C0"/>
      </a:accent1>
      <a:accent2>
        <a:srgbClr val="FFEFE7"/>
      </a:accent2>
      <a:accent3>
        <a:srgbClr val="FFFFFF"/>
      </a:accent3>
      <a:accent4>
        <a:srgbClr val="000000"/>
      </a:accent4>
      <a:accent5>
        <a:srgbClr val="DCDCDC"/>
      </a:accent5>
      <a:accent6>
        <a:srgbClr val="E7D9D1"/>
      </a:accent6>
      <a:hlink>
        <a:srgbClr val="820000"/>
      </a:hlink>
      <a:folHlink>
        <a:srgbClr val="FFEFA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FFEF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13099</TotalTime>
  <Words>327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Default Design</vt:lpstr>
      <vt:lpstr>Research Data Challenges and Opportunities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Academic Technology Center</dc:creator>
  <cp:lastModifiedBy>O'Toole, Jessica R</cp:lastModifiedBy>
  <cp:revision>699</cp:revision>
  <dcterms:created xsi:type="dcterms:W3CDTF">2002-11-26T14:54:44Z</dcterms:created>
  <dcterms:modified xsi:type="dcterms:W3CDTF">2017-08-01T12:44:09Z</dcterms:modified>
</cp:coreProperties>
</file>